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9.jpg" ContentType="image/jpeg"/>
  <Override PartName="/ppt/media/image12.jpg" ContentType="image/jpeg"/>
  <Override PartName="/ppt/media/image13.jpg" ContentType="image/jpeg"/>
  <Override PartName="/ppt/media/image14.jpg" ContentType="image/jpeg"/>
  <Override PartName="/ppt/media/image1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21" d="100"/>
          <a:sy n="121" d="100"/>
        </p:scale>
        <p:origin x="744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79385" y="4641341"/>
            <a:ext cx="3677411" cy="206959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9125" y="4584191"/>
            <a:ext cx="3620261" cy="20954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73240" y="535659"/>
            <a:ext cx="3734435" cy="299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5688" y="1573066"/>
            <a:ext cx="5676265" cy="4171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009252" y="2162440"/>
            <a:ext cx="51644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80235" marR="30480" indent="-1842770">
              <a:lnSpc>
                <a:spcPct val="100000"/>
              </a:lnSpc>
              <a:spcBef>
                <a:spcPts val="100"/>
              </a:spcBef>
            </a:pPr>
            <a:r>
              <a:rPr lang="en-NZ" sz="1800" b="1" spc="-25" dirty="0">
                <a:solidFill>
                  <a:srgbClr val="1F4E79"/>
                </a:solidFill>
                <a:latin typeface="Calibri"/>
                <a:cs typeface="Calibri"/>
              </a:rPr>
              <a:t>3rd T</a:t>
            </a:r>
            <a:r>
              <a:rPr sz="1800" b="1" spc="-25" dirty="0">
                <a:solidFill>
                  <a:srgbClr val="1F4E79"/>
                </a:solidFill>
                <a:latin typeface="Calibri"/>
                <a:cs typeface="Calibri"/>
              </a:rPr>
              <a:t>rans-</a:t>
            </a:r>
            <a:r>
              <a:rPr sz="1800" b="1" spc="-20" dirty="0">
                <a:solidFill>
                  <a:srgbClr val="1F4E79"/>
                </a:solidFill>
                <a:latin typeface="Calibri"/>
                <a:cs typeface="Calibri"/>
              </a:rPr>
              <a:t>Tasman</a:t>
            </a:r>
            <a:r>
              <a:rPr sz="1800" b="1" spc="-3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F4E79"/>
                </a:solidFill>
                <a:latin typeface="Calibri"/>
                <a:cs typeface="Calibri"/>
              </a:rPr>
              <a:t>Cup</a:t>
            </a:r>
            <a:r>
              <a:rPr sz="1800" b="1" spc="-2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lang="en-AU" sz="1800" b="1" spc="-10" dirty="0">
                <a:solidFill>
                  <a:srgbClr val="1F4E79"/>
                </a:solidFill>
                <a:latin typeface="Calibri"/>
                <a:cs typeface="Calibri"/>
              </a:rPr>
              <a:t>Wairakei Golf and Sanctuary, Taupo 8-14 February 2025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07173" y="264414"/>
            <a:ext cx="4869941" cy="1502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6123B4-8CB3-33C2-58A4-5CC711EE9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66800"/>
            <a:ext cx="44196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8875" y="197715"/>
            <a:ext cx="1818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sng" spc="-25" dirty="0">
                <a:uFill>
                  <a:solidFill>
                    <a:srgbClr val="000000"/>
                  </a:solidFill>
                </a:uFill>
              </a:rPr>
              <a:t>Team</a:t>
            </a:r>
            <a:r>
              <a:rPr u="sng" spc="-6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New</a:t>
            </a:r>
            <a:r>
              <a:rPr u="sng" spc="-4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sng" spc="-10" dirty="0">
                <a:uFill>
                  <a:solidFill>
                    <a:srgbClr val="000000"/>
                  </a:solidFill>
                </a:uFill>
              </a:rPr>
              <a:t>Zealand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68875" y="475082"/>
            <a:ext cx="2060575" cy="227626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354965" algn="l"/>
              </a:tabLst>
            </a:pPr>
            <a:r>
              <a:rPr lang="en-NZ" sz="1400" b="1" dirty="0">
                <a:latin typeface="Calibri"/>
                <a:cs typeface="Calibri"/>
              </a:rPr>
              <a:t>14 Players</a:t>
            </a:r>
            <a:endParaRPr lang="en-NZ" sz="1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99262" y="197716"/>
            <a:ext cx="14262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Team</a:t>
            </a:r>
            <a:r>
              <a:rPr sz="1800" b="1" u="sng" spc="-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Australia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99262" y="475084"/>
            <a:ext cx="298640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354965" algn="l"/>
              </a:tabLst>
            </a:pPr>
            <a:r>
              <a:rPr lang="en-AU" sz="1400" b="1" dirty="0">
                <a:latin typeface="Calibri"/>
                <a:cs typeface="Calibri"/>
              </a:rPr>
              <a:t>14 Players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56888" y="60960"/>
            <a:ext cx="2801873" cy="37360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6009" y="3929634"/>
            <a:ext cx="5952743" cy="292836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3689" y="337926"/>
            <a:ext cx="3606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HISTORY</a:t>
            </a:r>
            <a:r>
              <a:rPr u="sng" spc="-2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OF</a:t>
            </a:r>
            <a:r>
              <a:rPr u="sng" spc="-2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THE</a:t>
            </a:r>
            <a:r>
              <a:rPr u="sng" spc="-2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sng" spc="-10" dirty="0">
                <a:uFill>
                  <a:solidFill>
                    <a:srgbClr val="000000"/>
                  </a:solidFill>
                </a:uFill>
              </a:rPr>
              <a:t>TRANS-</a:t>
            </a:r>
            <a:r>
              <a:rPr u="sng" spc="-25" dirty="0">
                <a:uFill>
                  <a:solidFill>
                    <a:srgbClr val="000000"/>
                  </a:solidFill>
                </a:uFill>
              </a:rPr>
              <a:t>TASMAN</a:t>
            </a:r>
            <a:r>
              <a:rPr u="sng" spc="-3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sng" spc="-25" dirty="0">
                <a:uFill>
                  <a:solidFill>
                    <a:srgbClr val="000000"/>
                  </a:solidFill>
                </a:uFill>
              </a:rPr>
              <a:t>CUP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73689" y="888090"/>
            <a:ext cx="11097895" cy="271612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600" dirty="0">
                <a:latin typeface="Calibri"/>
                <a:cs typeface="Calibri"/>
              </a:rPr>
              <a:t>As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far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back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as</a:t>
            </a:r>
            <a:r>
              <a:rPr lang="en-US" sz="1600" spc="-40" dirty="0">
                <a:latin typeface="Calibri"/>
                <a:cs typeface="Calibri"/>
              </a:rPr>
              <a:t> early </a:t>
            </a:r>
            <a:r>
              <a:rPr lang="en-US" sz="1600" dirty="0">
                <a:latin typeface="Calibri"/>
                <a:cs typeface="Calibri"/>
              </a:rPr>
              <a:t>2000, Ray Parsons and Wayne Richardson discussed options to bring Australia and New Zealand Nomads closer.  In 2015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Mark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Howard-</a:t>
            </a:r>
            <a:r>
              <a:rPr sz="1600" dirty="0">
                <a:latin typeface="Calibri"/>
                <a:cs typeface="Calibri"/>
              </a:rPr>
              <a:t>Browne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(Aus)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Rob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Jones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(NZ)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discussed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tournament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between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the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two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countries.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Wayne </a:t>
            </a:r>
            <a:r>
              <a:rPr sz="1600" dirty="0">
                <a:latin typeface="Calibri"/>
                <a:cs typeface="Calibri"/>
              </a:rPr>
              <a:t>Scholtz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joined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the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NZ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committee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2019,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lang="en-AU" sz="1600" dirty="0">
                <a:latin typeface="Calibri"/>
                <a:cs typeface="Calibri"/>
              </a:rPr>
              <a:t>and </a:t>
            </a:r>
            <a:r>
              <a:rPr sz="1600" dirty="0">
                <a:latin typeface="Calibri"/>
                <a:cs typeface="Calibri"/>
              </a:rPr>
              <a:t>continued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lang="en-AU" sz="1600" dirty="0">
                <a:latin typeface="Calibri"/>
                <a:cs typeface="Calibri"/>
              </a:rPr>
              <a:t>discussions </a:t>
            </a:r>
            <a:r>
              <a:rPr sz="1600" dirty="0">
                <a:latin typeface="Calibri"/>
                <a:cs typeface="Calibri"/>
              </a:rPr>
              <a:t>with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Mark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at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the </a:t>
            </a:r>
            <a:r>
              <a:rPr sz="1600" spc="-10" dirty="0">
                <a:latin typeface="Calibri"/>
                <a:cs typeface="Calibri"/>
              </a:rPr>
              <a:t>Australian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Nationals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2021.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Wayne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Mark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involved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Nell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Schoeman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between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Wayne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Nell,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they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were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able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motivate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both </a:t>
            </a:r>
            <a:r>
              <a:rPr sz="1600" dirty="0">
                <a:latin typeface="Calibri"/>
                <a:cs typeface="Calibri"/>
              </a:rPr>
              <a:t>National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committees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establish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the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first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35" dirty="0">
                <a:latin typeface="Calibri"/>
                <a:cs typeface="Calibri"/>
              </a:rPr>
              <a:t>Trans-</a:t>
            </a:r>
            <a:r>
              <a:rPr sz="1600" spc="-20" dirty="0">
                <a:latin typeface="Calibri"/>
                <a:cs typeface="Calibri"/>
              </a:rPr>
              <a:t>Tasman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Tournament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2023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New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Zealand.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lang="en-AU" sz="1600" spc="-10" dirty="0">
                <a:latin typeface="Calibri"/>
                <a:cs typeface="Calibri"/>
              </a:rPr>
              <a:t>The </a:t>
            </a:r>
            <a:r>
              <a:rPr lang="en-AU" sz="1600" spc="-10" dirty="0" err="1">
                <a:latin typeface="Calibri"/>
                <a:cs typeface="Calibri"/>
              </a:rPr>
              <a:t>inugral</a:t>
            </a:r>
            <a:r>
              <a:rPr lang="en-AU" sz="1600" spc="-10" dirty="0">
                <a:latin typeface="Calibri"/>
                <a:cs typeface="Calibri"/>
              </a:rPr>
              <a:t> tournament was held </a:t>
            </a:r>
            <a:r>
              <a:rPr sz="1600" spc="-25" dirty="0">
                <a:latin typeface="Calibri"/>
                <a:cs typeface="Calibri"/>
              </a:rPr>
              <a:t>at </a:t>
            </a:r>
            <a:r>
              <a:rPr sz="1600" dirty="0">
                <a:latin typeface="Calibri"/>
                <a:cs typeface="Calibri"/>
              </a:rPr>
              <a:t>Millbrook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Queenstown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with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each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team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sending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12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players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under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leadership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Captains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Ray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Parsons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(NZ)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Chris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Fichardt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(Aus)</a:t>
            </a:r>
            <a:r>
              <a:rPr lang="en-AU" sz="1600" spc="-10" dirty="0">
                <a:latin typeface="Calibri"/>
                <a:cs typeface="Calibri"/>
              </a:rPr>
              <a:t>.  Nell Schoeman organised the 2024 Tournament at The Mornington Peninsula.  Team New Zealand currently lead the series 2-0.</a:t>
            </a:r>
            <a:endParaRPr sz="1600" dirty="0">
              <a:latin typeface="Calibri"/>
              <a:cs typeface="Calibri"/>
            </a:endParaRPr>
          </a:p>
          <a:p>
            <a:pPr marL="12700" marR="108585">
              <a:lnSpc>
                <a:spcPct val="100000"/>
              </a:lnSpc>
              <a:spcBef>
                <a:spcPts val="1920"/>
              </a:spcBef>
            </a:pPr>
            <a:r>
              <a:rPr sz="1600" dirty="0">
                <a:latin typeface="Calibri"/>
                <a:cs typeface="Calibri"/>
              </a:rPr>
              <a:t>The</a:t>
            </a:r>
            <a:r>
              <a:rPr sz="1600" spc="-35" dirty="0">
                <a:latin typeface="Calibri"/>
                <a:cs typeface="Calibri"/>
              </a:rPr>
              <a:t> Trans-</a:t>
            </a:r>
            <a:r>
              <a:rPr sz="1600" spc="-20" dirty="0">
                <a:latin typeface="Calibri"/>
                <a:cs typeface="Calibri"/>
              </a:rPr>
              <a:t>Tasman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trophy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was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sponsored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by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Ray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lang="en-US" sz="1600" spc="-10" dirty="0">
                <a:latin typeface="Calibri"/>
                <a:cs typeface="Calibri"/>
              </a:rPr>
              <a:t>Parsons</a:t>
            </a:r>
            <a:r>
              <a:rPr sz="1600" spc="-10" dirty="0">
                <a:latin typeface="Calibri"/>
                <a:cs typeface="Calibri"/>
              </a:rPr>
              <a:t>.</a:t>
            </a:r>
            <a:r>
              <a:rPr sz="1600" spc="-30" dirty="0">
                <a:latin typeface="Calibri"/>
                <a:cs typeface="Calibri"/>
              </a:rPr>
              <a:t> </a:t>
            </a:r>
            <a:endParaRPr lang="en-AU" sz="1600" spc="-30" dirty="0">
              <a:latin typeface="Calibri"/>
              <a:cs typeface="Calibri"/>
            </a:endParaRPr>
          </a:p>
          <a:p>
            <a:pPr marL="12700" marR="108585">
              <a:lnSpc>
                <a:spcPct val="100000"/>
              </a:lnSpc>
              <a:spcBef>
                <a:spcPts val="1920"/>
              </a:spcBef>
            </a:pPr>
            <a:r>
              <a:rPr sz="1600" dirty="0">
                <a:latin typeface="Calibri"/>
                <a:cs typeface="Calibri"/>
              </a:rPr>
              <a:t>202</a:t>
            </a:r>
            <a:r>
              <a:rPr lang="en-AU" sz="1600" dirty="0">
                <a:latin typeface="Calibri"/>
                <a:cs typeface="Calibri"/>
              </a:rPr>
              <a:t>5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will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host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1</a:t>
            </a:r>
            <a:r>
              <a:rPr lang="en-AU" sz="1600" dirty="0">
                <a:latin typeface="Calibri"/>
                <a:cs typeface="Calibri"/>
              </a:rPr>
              <a:t>4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players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from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each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Nation</a:t>
            </a:r>
            <a:r>
              <a:rPr lang="en-AU" sz="1600" spc="-10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3240" y="535659"/>
            <a:ext cx="66705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sng" dirty="0">
                <a:uFill>
                  <a:solidFill>
                    <a:srgbClr val="000000"/>
                  </a:solidFill>
                </a:uFill>
              </a:rPr>
              <a:t>202</a:t>
            </a:r>
            <a:r>
              <a:rPr lang="en-AU" u="sng" dirty="0">
                <a:uFill>
                  <a:solidFill>
                    <a:srgbClr val="000000"/>
                  </a:solidFill>
                </a:uFill>
              </a:rPr>
              <a:t>5</a:t>
            </a:r>
            <a:r>
              <a:rPr u="sng" spc="-2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HOSTING</a:t>
            </a:r>
            <a:r>
              <a:rPr u="sng" spc="-3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VENUE</a:t>
            </a:r>
            <a:r>
              <a:rPr u="sng" spc="-3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–</a:t>
            </a:r>
            <a:r>
              <a:rPr u="sng" spc="-1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en-AU" u="sng" dirty="0">
                <a:uFill>
                  <a:solidFill>
                    <a:srgbClr val="000000"/>
                  </a:solidFill>
                </a:uFill>
              </a:rPr>
              <a:t>Wairakei Golf and Sanctuary Estate</a:t>
            </a:r>
            <a:endParaRPr u="sng" spc="-10" dirty="0">
              <a:uFill>
                <a:solidFill>
                  <a:srgbClr val="000000"/>
                </a:solidFill>
              </a:u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3240" y="1085823"/>
            <a:ext cx="10420350" cy="151580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+mj-lt"/>
                <a:cs typeface="Calibri"/>
              </a:rPr>
              <a:t>The</a:t>
            </a:r>
            <a:r>
              <a:rPr sz="1600" spc="-35" dirty="0">
                <a:latin typeface="+mj-lt"/>
                <a:cs typeface="Calibri"/>
              </a:rPr>
              <a:t> </a:t>
            </a:r>
            <a:r>
              <a:rPr sz="1600" dirty="0">
                <a:latin typeface="+mj-lt"/>
                <a:cs typeface="Calibri"/>
              </a:rPr>
              <a:t>hosting</a:t>
            </a:r>
            <a:r>
              <a:rPr sz="1600" spc="-35" dirty="0">
                <a:latin typeface="+mj-lt"/>
                <a:cs typeface="Calibri"/>
              </a:rPr>
              <a:t> </a:t>
            </a:r>
            <a:r>
              <a:rPr sz="1600" dirty="0">
                <a:latin typeface="+mj-lt"/>
                <a:cs typeface="Calibri"/>
              </a:rPr>
              <a:t>venue</a:t>
            </a:r>
            <a:r>
              <a:rPr sz="1600" spc="-30" dirty="0">
                <a:latin typeface="+mj-lt"/>
                <a:cs typeface="Calibri"/>
              </a:rPr>
              <a:t> </a:t>
            </a:r>
            <a:r>
              <a:rPr sz="1600" dirty="0">
                <a:latin typeface="+mj-lt"/>
                <a:cs typeface="Calibri"/>
              </a:rPr>
              <a:t>for</a:t>
            </a:r>
            <a:r>
              <a:rPr sz="1600" spc="-10" dirty="0">
                <a:latin typeface="+mj-lt"/>
                <a:cs typeface="Calibri"/>
              </a:rPr>
              <a:t> </a:t>
            </a:r>
            <a:r>
              <a:rPr sz="1600" dirty="0">
                <a:latin typeface="+mj-lt"/>
                <a:cs typeface="Calibri"/>
              </a:rPr>
              <a:t>the</a:t>
            </a:r>
            <a:r>
              <a:rPr sz="1600" spc="-25" dirty="0">
                <a:latin typeface="+mj-lt"/>
                <a:cs typeface="Calibri"/>
              </a:rPr>
              <a:t> </a:t>
            </a:r>
            <a:r>
              <a:rPr sz="1600" dirty="0">
                <a:latin typeface="+mj-lt"/>
                <a:cs typeface="Calibri"/>
              </a:rPr>
              <a:t>202</a:t>
            </a:r>
            <a:r>
              <a:rPr lang="en-AU" sz="1600" dirty="0">
                <a:latin typeface="+mj-lt"/>
                <a:cs typeface="Calibri"/>
              </a:rPr>
              <a:t>5</a:t>
            </a:r>
            <a:r>
              <a:rPr sz="1600" spc="-20" dirty="0">
                <a:latin typeface="+mj-lt"/>
                <a:cs typeface="Calibri"/>
              </a:rPr>
              <a:t> </a:t>
            </a:r>
            <a:r>
              <a:rPr sz="1600" spc="-35" dirty="0">
                <a:latin typeface="+mj-lt"/>
                <a:cs typeface="Calibri"/>
              </a:rPr>
              <a:t>Trans-</a:t>
            </a:r>
            <a:r>
              <a:rPr sz="1600" spc="-20" dirty="0">
                <a:latin typeface="+mj-lt"/>
                <a:cs typeface="Calibri"/>
              </a:rPr>
              <a:t>Tasman</a:t>
            </a:r>
            <a:r>
              <a:rPr sz="1600" spc="-50" dirty="0">
                <a:latin typeface="+mj-lt"/>
                <a:cs typeface="Calibri"/>
              </a:rPr>
              <a:t> </a:t>
            </a:r>
            <a:r>
              <a:rPr sz="1600" dirty="0">
                <a:latin typeface="+mj-lt"/>
                <a:cs typeface="Calibri"/>
              </a:rPr>
              <a:t>Cup</a:t>
            </a:r>
            <a:r>
              <a:rPr sz="1600" spc="-35" dirty="0">
                <a:latin typeface="+mj-lt"/>
                <a:cs typeface="Calibri"/>
              </a:rPr>
              <a:t> </a:t>
            </a:r>
            <a:r>
              <a:rPr sz="1600" dirty="0">
                <a:latin typeface="+mj-lt"/>
                <a:cs typeface="Calibri"/>
              </a:rPr>
              <a:t>is</a:t>
            </a:r>
            <a:r>
              <a:rPr sz="1600" spc="-30" dirty="0">
                <a:latin typeface="+mj-lt"/>
                <a:cs typeface="Calibri"/>
              </a:rPr>
              <a:t> </a:t>
            </a:r>
            <a:r>
              <a:rPr lang="en-AU" sz="1600" dirty="0">
                <a:latin typeface="+mj-lt"/>
                <a:cs typeface="Calibri"/>
              </a:rPr>
              <a:t>Wairakei Golf and Sanctuary in Taupo, North Island, New Zealand. 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AU" sz="1600" dirty="0">
              <a:latin typeface="+mj-lt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NZ" sz="1600" b="0" i="0" u="none" strike="noStrike" dirty="0">
                <a:solidFill>
                  <a:srgbClr val="424753"/>
                </a:solidFill>
                <a:effectLst/>
                <a:highlight>
                  <a:srgbClr val="FFFFFF"/>
                </a:highlight>
                <a:latin typeface="+mj-lt"/>
              </a:rPr>
              <a:t>The course opened in 1970 and the basic layout of the golf course remains true to the original design of Commander John Harris, Michael </a:t>
            </a:r>
            <a:r>
              <a:rPr lang="en-NZ" sz="1600" b="0" i="0" u="none" strike="noStrike" dirty="0" err="1">
                <a:solidFill>
                  <a:srgbClr val="424753"/>
                </a:solidFill>
                <a:effectLst/>
                <a:highlight>
                  <a:srgbClr val="FFFFFF"/>
                </a:highlight>
                <a:latin typeface="+mj-lt"/>
              </a:rPr>
              <a:t>Wolveridge</a:t>
            </a:r>
            <a:r>
              <a:rPr lang="en-NZ" sz="1600" b="0" i="0" u="none" strike="noStrike" dirty="0">
                <a:solidFill>
                  <a:srgbClr val="424753"/>
                </a:solidFill>
                <a:effectLst/>
                <a:highlight>
                  <a:srgbClr val="FFFFFF"/>
                </a:highlight>
                <a:latin typeface="+mj-lt"/>
              </a:rPr>
              <a:t> and Peter Thomson.  The current owner, Gary Lane has continued the drive to provide a world class golfing experience.  There have been many enhancements to the golf course environment including a strong focus on conservation and providing a predator free sanctuary for wildlife. </a:t>
            </a:r>
            <a:endParaRPr sz="1600" dirty="0">
              <a:latin typeface="+mj-lt"/>
              <a:cs typeface="Calibri"/>
            </a:endParaRPr>
          </a:p>
        </p:txBody>
      </p:sp>
      <p:pic>
        <p:nvPicPr>
          <p:cNvPr id="6" name="Picture 5" descr="A golf course with a river and trees&#10;&#10;Description automatically generated">
            <a:extLst>
              <a:ext uri="{FF2B5EF4-FFF2-40B4-BE49-F238E27FC236}">
                <a16:creationId xmlns:a16="http://schemas.microsoft.com/office/drawing/2014/main" id="{89516D70-4997-B2DC-E60A-F31914421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24200"/>
            <a:ext cx="5205869" cy="3502657"/>
          </a:xfrm>
          <a:prstGeom prst="rect">
            <a:avLst/>
          </a:prstGeom>
        </p:spPr>
      </p:pic>
      <p:pic>
        <p:nvPicPr>
          <p:cNvPr id="10" name="Picture 9" descr="A bridge over a golf course&#10;&#10;Description automatically generated">
            <a:extLst>
              <a:ext uri="{FF2B5EF4-FFF2-40B4-BE49-F238E27FC236}">
                <a16:creationId xmlns:a16="http://schemas.microsoft.com/office/drawing/2014/main" id="{799997FB-4F1E-18C8-BB20-18E5A7D80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68" y="3124200"/>
            <a:ext cx="5187332" cy="35086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6762" y="802868"/>
            <a:ext cx="1826260" cy="15240"/>
          </a:xfrm>
          <a:custGeom>
            <a:avLst/>
            <a:gdLst/>
            <a:ahLst/>
            <a:cxnLst/>
            <a:rect l="l" t="t" r="r" b="b"/>
            <a:pathLst>
              <a:path w="1826260" h="15240">
                <a:moveTo>
                  <a:pt x="1825752" y="0"/>
                </a:moveTo>
                <a:lnTo>
                  <a:pt x="0" y="0"/>
                </a:lnTo>
                <a:lnTo>
                  <a:pt x="0" y="15239"/>
                </a:lnTo>
                <a:lnTo>
                  <a:pt x="1825752" y="15239"/>
                </a:lnTo>
                <a:lnTo>
                  <a:pt x="18257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SATURDAY</a:t>
            </a:r>
            <a:r>
              <a:rPr spc="-30" dirty="0"/>
              <a:t> </a:t>
            </a:r>
            <a:r>
              <a:rPr lang="en-AU" spc="-30" dirty="0"/>
              <a:t>8</a:t>
            </a:r>
            <a:r>
              <a:rPr lang="en-NZ" sz="1800" baseline="25462" dirty="0"/>
              <a:t>TH</a:t>
            </a:r>
            <a:r>
              <a:rPr lang="en-NZ" sz="1800" spc="202" baseline="25462" dirty="0"/>
              <a:t> </a:t>
            </a:r>
            <a:r>
              <a:rPr lang="en-NZ" sz="1800" spc="-25" dirty="0"/>
              <a:t>FEBRUARY</a:t>
            </a:r>
            <a:endParaRPr sz="1800" dirty="0"/>
          </a:p>
        </p:txBody>
      </p:sp>
      <p:sp>
        <p:nvSpPr>
          <p:cNvPr id="4" name="object 4"/>
          <p:cNvSpPr txBox="1"/>
          <p:nvPr/>
        </p:nvSpPr>
        <p:spPr>
          <a:xfrm>
            <a:off x="928533" y="1085823"/>
            <a:ext cx="10384790" cy="151580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8100" marR="30480">
              <a:spcBef>
                <a:spcPts val="100"/>
              </a:spcBef>
            </a:pPr>
            <a:r>
              <a:rPr lang="en-NZ" sz="1600" dirty="0">
                <a:latin typeface="+mj-lt"/>
                <a:cs typeface="Calibri"/>
              </a:rPr>
              <a:t>After arriving into Auckland we all depart for Taupo which is around a 4 hour drive.  Saturday night will be a casual night and an opportunity to rekindle the Trans-Tasman rivalry.</a:t>
            </a:r>
          </a:p>
          <a:p>
            <a:pPr marL="38100" marR="30480">
              <a:spcBef>
                <a:spcPts val="100"/>
              </a:spcBef>
            </a:pPr>
            <a:endParaRPr lang="en-NZ" sz="1600" dirty="0">
              <a:latin typeface="+mj-lt"/>
              <a:cs typeface="Calibri"/>
            </a:endParaRPr>
          </a:p>
          <a:p>
            <a:pPr marL="38100" marR="30480">
              <a:spcBef>
                <a:spcPts val="100"/>
              </a:spcBef>
            </a:pPr>
            <a:r>
              <a:rPr lang="en-NZ" sz="1600" dirty="0">
                <a:latin typeface="+mj-lt"/>
                <a:cs typeface="Calibri"/>
              </a:rPr>
              <a:t>Our</a:t>
            </a:r>
            <a:r>
              <a:rPr lang="en-NZ" sz="1600" spc="-35" dirty="0">
                <a:latin typeface="+mj-lt"/>
                <a:cs typeface="Calibri"/>
              </a:rPr>
              <a:t> </a:t>
            </a:r>
            <a:r>
              <a:rPr lang="en-NZ" sz="1600" dirty="0">
                <a:latin typeface="+mj-lt"/>
                <a:cs typeface="Calibri"/>
              </a:rPr>
              <a:t>accommodation for the 6 nights is The Millenium Hotel in Taupo on a Single or twin share basis.  Your package will include </a:t>
            </a:r>
            <a:r>
              <a:rPr lang="en-NZ" sz="1600" spc="-10" dirty="0">
                <a:latin typeface="+mj-lt"/>
                <a:cs typeface="Calibri"/>
              </a:rPr>
              <a:t>breakfast</a:t>
            </a:r>
            <a:r>
              <a:rPr lang="en-NZ" sz="1600" spc="-30" dirty="0">
                <a:latin typeface="+mj-lt"/>
                <a:cs typeface="Calibri"/>
              </a:rPr>
              <a:t> </a:t>
            </a:r>
            <a:r>
              <a:rPr lang="en-NZ" sz="1600" dirty="0">
                <a:latin typeface="+mj-lt"/>
                <a:cs typeface="Calibri"/>
              </a:rPr>
              <a:t>every</a:t>
            </a:r>
            <a:r>
              <a:rPr lang="en-NZ" sz="1600" spc="-25" dirty="0">
                <a:latin typeface="+mj-lt"/>
                <a:cs typeface="Calibri"/>
              </a:rPr>
              <a:t> </a:t>
            </a:r>
            <a:r>
              <a:rPr lang="en-NZ" sz="1600" dirty="0">
                <a:latin typeface="+mj-lt"/>
                <a:cs typeface="Calibri"/>
              </a:rPr>
              <a:t>morning,</a:t>
            </a:r>
            <a:r>
              <a:rPr lang="en-NZ" sz="1600" spc="-40" dirty="0">
                <a:latin typeface="+mj-lt"/>
                <a:cs typeface="Calibri"/>
              </a:rPr>
              <a:t> </a:t>
            </a:r>
            <a:r>
              <a:rPr lang="en-NZ" sz="1600" dirty="0">
                <a:latin typeface="+mj-lt"/>
                <a:cs typeface="Calibri"/>
              </a:rPr>
              <a:t>dinners</a:t>
            </a:r>
            <a:r>
              <a:rPr lang="en-NZ" sz="1600" spc="-30" dirty="0">
                <a:latin typeface="+mj-lt"/>
                <a:cs typeface="Calibri"/>
              </a:rPr>
              <a:t> </a:t>
            </a:r>
            <a:r>
              <a:rPr lang="en-NZ" sz="1600" dirty="0">
                <a:latin typeface="+mj-lt"/>
                <a:cs typeface="Calibri"/>
              </a:rPr>
              <a:t>on</a:t>
            </a:r>
            <a:r>
              <a:rPr lang="en-NZ" sz="1600" spc="-30" dirty="0">
                <a:latin typeface="+mj-lt"/>
                <a:cs typeface="Calibri"/>
              </a:rPr>
              <a:t> </a:t>
            </a:r>
            <a:r>
              <a:rPr lang="en-NZ" sz="1600" dirty="0">
                <a:latin typeface="+mj-lt"/>
                <a:cs typeface="Calibri"/>
              </a:rPr>
              <a:t>4 nights and 5 rounds of golf including carts at all courses.  Tour hosting courses are the Wairakei Sanctuary and the Jack Nicklaus Signature Kinloch Golf Course.</a:t>
            </a:r>
          </a:p>
        </p:txBody>
      </p:sp>
      <p:pic>
        <p:nvPicPr>
          <p:cNvPr id="9" name="Picture 8" descr="A golf course with trees and water&#10;&#10;Description automatically generated">
            <a:extLst>
              <a:ext uri="{FF2B5EF4-FFF2-40B4-BE49-F238E27FC236}">
                <a16:creationId xmlns:a16="http://schemas.microsoft.com/office/drawing/2014/main" id="{92C623ED-E81F-D3FB-77E8-3ED3ABBF7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3" y="3200400"/>
            <a:ext cx="5367271" cy="3479886"/>
          </a:xfrm>
          <a:prstGeom prst="rect">
            <a:avLst/>
          </a:prstGeom>
        </p:spPr>
      </p:pic>
      <p:pic>
        <p:nvPicPr>
          <p:cNvPr id="11" name="Picture 10" descr="A golf course with trees in the background&#10;&#10;Description automatically generated">
            <a:extLst>
              <a:ext uri="{FF2B5EF4-FFF2-40B4-BE49-F238E27FC236}">
                <a16:creationId xmlns:a16="http://schemas.microsoft.com/office/drawing/2014/main" id="{92AE34AB-E2A0-54F1-704A-21402B887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568" y="3200400"/>
            <a:ext cx="5336377" cy="34798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0189" y="496138"/>
            <a:ext cx="1617980" cy="15240"/>
          </a:xfrm>
          <a:custGeom>
            <a:avLst/>
            <a:gdLst/>
            <a:ahLst/>
            <a:cxnLst/>
            <a:rect l="l" t="t" r="r" b="b"/>
            <a:pathLst>
              <a:path w="1617980" h="15240">
                <a:moveTo>
                  <a:pt x="1617726" y="0"/>
                </a:moveTo>
                <a:lnTo>
                  <a:pt x="0" y="0"/>
                </a:lnTo>
                <a:lnTo>
                  <a:pt x="0" y="15239"/>
                </a:lnTo>
                <a:lnTo>
                  <a:pt x="1617726" y="15239"/>
                </a:lnTo>
                <a:lnTo>
                  <a:pt x="16177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2090" y="228937"/>
            <a:ext cx="319310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SUNDAY</a:t>
            </a:r>
            <a:r>
              <a:rPr spc="-45" dirty="0"/>
              <a:t> </a:t>
            </a:r>
            <a:r>
              <a:rPr lang="en-AU" spc="-45" dirty="0"/>
              <a:t>9</a:t>
            </a:r>
            <a:r>
              <a:rPr sz="1800" baseline="25462" dirty="0"/>
              <a:t>TH</a:t>
            </a:r>
            <a:r>
              <a:rPr sz="1800" spc="150" baseline="25462" dirty="0"/>
              <a:t> </a:t>
            </a:r>
            <a:r>
              <a:rPr lang="en-AU" sz="1800" spc="-25" dirty="0"/>
              <a:t>FEBRUARY</a:t>
            </a:r>
            <a:endParaRPr sz="1800" dirty="0"/>
          </a:p>
        </p:txBody>
      </p:sp>
      <p:sp>
        <p:nvSpPr>
          <p:cNvPr id="4" name="object 4"/>
          <p:cNvSpPr/>
          <p:nvPr/>
        </p:nvSpPr>
        <p:spPr>
          <a:xfrm>
            <a:off x="350189" y="3970870"/>
            <a:ext cx="1714500" cy="15240"/>
          </a:xfrm>
          <a:custGeom>
            <a:avLst/>
            <a:gdLst/>
            <a:ahLst/>
            <a:cxnLst/>
            <a:rect l="l" t="t" r="r" b="b"/>
            <a:pathLst>
              <a:path w="1714500" h="15239">
                <a:moveTo>
                  <a:pt x="1714500" y="0"/>
                </a:moveTo>
                <a:lnTo>
                  <a:pt x="0" y="0"/>
                </a:lnTo>
                <a:lnTo>
                  <a:pt x="0" y="15239"/>
                </a:lnTo>
                <a:lnTo>
                  <a:pt x="1714500" y="15239"/>
                </a:lnTo>
                <a:lnTo>
                  <a:pt x="1714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73991" y="504780"/>
            <a:ext cx="5364809" cy="206979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61315" indent="-28511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61315" algn="l"/>
              </a:tabLst>
            </a:pPr>
            <a:r>
              <a:rPr lang="en-AU" sz="1600" spc="-10" dirty="0">
                <a:latin typeface="Calibri"/>
                <a:cs typeface="Calibri"/>
              </a:rPr>
              <a:t>Practise round at Kinloch followed by the Official Welcome Dinner</a:t>
            </a:r>
            <a:endParaRPr lang="en-AU"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90"/>
              </a:spcBef>
              <a:buFont typeface="Arial"/>
              <a:buChar char="•"/>
              <a:tabLst>
                <a:tab pos="361315" algn="l"/>
              </a:tabLst>
            </a:pPr>
            <a:endParaRPr lang="en-AU" sz="1600" dirty="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5"/>
              </a:spcBef>
            </a:pPr>
            <a:r>
              <a:rPr lang="en-AU" sz="1800" b="1" spc="-25" dirty="0">
                <a:latin typeface="Calibri"/>
                <a:cs typeface="Calibri"/>
              </a:rPr>
              <a:t>MONDAY</a:t>
            </a:r>
            <a:r>
              <a:rPr lang="en-AU" sz="1800" b="1" spc="-45" dirty="0">
                <a:latin typeface="Calibri"/>
                <a:cs typeface="Calibri"/>
              </a:rPr>
              <a:t> </a:t>
            </a:r>
            <a:r>
              <a:rPr lang="en-AU" b="1" spc="-45" dirty="0">
                <a:latin typeface="Calibri"/>
                <a:cs typeface="Calibri"/>
              </a:rPr>
              <a:t>10</a:t>
            </a:r>
            <a:r>
              <a:rPr lang="en-AU" sz="1800" b="1" baseline="25462" dirty="0">
                <a:latin typeface="Calibri"/>
                <a:cs typeface="Calibri"/>
              </a:rPr>
              <a:t>TH</a:t>
            </a:r>
            <a:r>
              <a:rPr lang="en-AU" sz="1800" b="1" spc="157" baseline="25462" dirty="0">
                <a:latin typeface="Calibri"/>
                <a:cs typeface="Calibri"/>
              </a:rPr>
              <a:t> </a:t>
            </a:r>
            <a:r>
              <a:rPr lang="en-AU" sz="1800" b="1" spc="-25" dirty="0">
                <a:latin typeface="Calibri"/>
                <a:cs typeface="Calibri"/>
              </a:rPr>
              <a:t>FEBRUARY</a:t>
            </a:r>
            <a:endParaRPr lang="en-AU" sz="1800" dirty="0">
              <a:latin typeface="Calibri"/>
              <a:cs typeface="Calibri"/>
            </a:endParaRPr>
          </a:p>
          <a:p>
            <a:pPr marL="361315" indent="-285115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361315" algn="l"/>
              </a:tabLst>
            </a:pPr>
            <a:r>
              <a:rPr lang="en-AU" sz="1600" spc="-10" dirty="0">
                <a:latin typeface="Calibri"/>
                <a:cs typeface="Calibri"/>
              </a:rPr>
              <a:t>Opening round hosted at Kinloch</a:t>
            </a:r>
          </a:p>
          <a:p>
            <a:pPr marL="76200">
              <a:lnSpc>
                <a:spcPct val="100000"/>
              </a:lnSpc>
              <a:spcBef>
                <a:spcPts val="10"/>
              </a:spcBef>
              <a:tabLst>
                <a:tab pos="361315" algn="l"/>
              </a:tabLst>
            </a:pPr>
            <a:endParaRPr lang="en-AU" sz="1600" spc="-10" dirty="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5"/>
              </a:spcBef>
            </a:pPr>
            <a:r>
              <a:rPr lang="en-AU" b="1" spc="-25" dirty="0">
                <a:latin typeface="Calibri"/>
                <a:cs typeface="Calibri"/>
              </a:rPr>
              <a:t>TUES</a:t>
            </a:r>
            <a:r>
              <a:rPr lang="en-AU" sz="1800" b="1" spc="-25" dirty="0">
                <a:latin typeface="Calibri"/>
                <a:cs typeface="Calibri"/>
              </a:rPr>
              <a:t>DAY</a:t>
            </a:r>
            <a:r>
              <a:rPr lang="en-AU" sz="1800" b="1" spc="-45" dirty="0">
                <a:latin typeface="Calibri"/>
                <a:cs typeface="Calibri"/>
              </a:rPr>
              <a:t> </a:t>
            </a:r>
            <a:r>
              <a:rPr lang="en-AU" b="1" spc="-45" dirty="0">
                <a:latin typeface="Calibri"/>
                <a:cs typeface="Calibri"/>
              </a:rPr>
              <a:t>11</a:t>
            </a:r>
            <a:r>
              <a:rPr lang="en-AU" sz="1800" b="1" baseline="25462" dirty="0">
                <a:latin typeface="Calibri"/>
                <a:cs typeface="Calibri"/>
              </a:rPr>
              <a:t>TH</a:t>
            </a:r>
            <a:r>
              <a:rPr lang="en-AU" sz="1800" b="1" spc="157" baseline="25462" dirty="0">
                <a:latin typeface="Calibri"/>
                <a:cs typeface="Calibri"/>
              </a:rPr>
              <a:t> </a:t>
            </a:r>
            <a:r>
              <a:rPr lang="en-AU" sz="1800" b="1" spc="-25" dirty="0">
                <a:latin typeface="Calibri"/>
                <a:cs typeface="Calibri"/>
              </a:rPr>
              <a:t>FEBRUARY</a:t>
            </a:r>
            <a:endParaRPr lang="en-AU" sz="1800" dirty="0">
              <a:latin typeface="Calibri"/>
              <a:cs typeface="Calibri"/>
            </a:endParaRPr>
          </a:p>
          <a:p>
            <a:pPr marL="361315" indent="-285115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361315" algn="l"/>
              </a:tabLst>
            </a:pPr>
            <a:r>
              <a:rPr lang="en-AU" sz="1600" spc="-10" dirty="0">
                <a:latin typeface="Calibri"/>
                <a:cs typeface="Calibri"/>
              </a:rPr>
              <a:t>Round 2 at Wairakei Golf and Sanctuary 	</a:t>
            </a:r>
            <a:endParaRPr lang="en-AU" sz="1600" dirty="0">
              <a:latin typeface="Calibri"/>
              <a:cs typeface="Calibri"/>
            </a:endParaRPr>
          </a:p>
        </p:txBody>
      </p:sp>
      <p:pic>
        <p:nvPicPr>
          <p:cNvPr id="9" name="Picture 8" descr="A golf course with a road and a small building&#10;&#10;Description automatically generated with medium confidence">
            <a:extLst>
              <a:ext uri="{FF2B5EF4-FFF2-40B4-BE49-F238E27FC236}">
                <a16:creationId xmlns:a16="http://schemas.microsoft.com/office/drawing/2014/main" id="{18E97BA8-E256-B7C0-4B48-09D334C80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91" y="2666999"/>
            <a:ext cx="5951387" cy="3849739"/>
          </a:xfrm>
          <a:prstGeom prst="rect">
            <a:avLst/>
          </a:prstGeom>
        </p:spPr>
      </p:pic>
      <p:pic>
        <p:nvPicPr>
          <p:cNvPr id="13" name="Picture 12" descr="A golf course with a house and a lake&#10;&#10;Description automatically generated">
            <a:extLst>
              <a:ext uri="{FF2B5EF4-FFF2-40B4-BE49-F238E27FC236}">
                <a16:creationId xmlns:a16="http://schemas.microsoft.com/office/drawing/2014/main" id="{D2637C3C-A991-C145-7AFE-2C5B566CB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19" y="341261"/>
            <a:ext cx="5094992" cy="617547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59067" y="562394"/>
            <a:ext cx="1548130" cy="13335"/>
          </a:xfrm>
          <a:custGeom>
            <a:avLst/>
            <a:gdLst/>
            <a:ahLst/>
            <a:cxnLst/>
            <a:rect l="l" t="t" r="r" b="b"/>
            <a:pathLst>
              <a:path w="1548130" h="13334">
                <a:moveTo>
                  <a:pt x="1547622" y="0"/>
                </a:moveTo>
                <a:lnTo>
                  <a:pt x="0" y="0"/>
                </a:lnTo>
                <a:lnTo>
                  <a:pt x="0" y="12953"/>
                </a:lnTo>
                <a:lnTo>
                  <a:pt x="1547622" y="12953"/>
                </a:lnTo>
                <a:lnTo>
                  <a:pt x="15476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918322" y="5931698"/>
            <a:ext cx="758190" cy="7771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AU"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NZ"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600" dirty="0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F5FD9E-B250-6B75-EFC3-966A4D0D8366}"/>
              </a:ext>
            </a:extLst>
          </p:cNvPr>
          <p:cNvSpPr txBox="1"/>
          <p:nvPr/>
        </p:nvSpPr>
        <p:spPr>
          <a:xfrm>
            <a:off x="359067" y="293369"/>
            <a:ext cx="611793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>
              <a:lnSpc>
                <a:spcPct val="100000"/>
              </a:lnSpc>
              <a:spcBef>
                <a:spcPts val="5"/>
              </a:spcBef>
            </a:pPr>
            <a:r>
              <a:rPr lang="en-NZ" b="1" spc="-25" dirty="0">
                <a:latin typeface="Calibri"/>
                <a:cs typeface="Calibri"/>
              </a:rPr>
              <a:t>WEDNESDAY</a:t>
            </a:r>
            <a:r>
              <a:rPr lang="en-NZ" b="1" spc="-45" dirty="0">
                <a:latin typeface="Calibri"/>
                <a:cs typeface="Calibri"/>
              </a:rPr>
              <a:t> 12</a:t>
            </a:r>
            <a:r>
              <a:rPr lang="en-NZ" b="1" baseline="25462" dirty="0">
                <a:latin typeface="Calibri"/>
                <a:cs typeface="Calibri"/>
              </a:rPr>
              <a:t>TH</a:t>
            </a:r>
            <a:r>
              <a:rPr lang="en-NZ" b="1" spc="157" baseline="25462" dirty="0">
                <a:latin typeface="Calibri"/>
                <a:cs typeface="Calibri"/>
              </a:rPr>
              <a:t> </a:t>
            </a:r>
            <a:r>
              <a:rPr lang="en-NZ" b="1" spc="-25" dirty="0">
                <a:latin typeface="Calibri"/>
                <a:cs typeface="Calibri"/>
              </a:rPr>
              <a:t>FEBRUARY</a:t>
            </a:r>
            <a:endParaRPr lang="en-NZ" dirty="0">
              <a:latin typeface="Calibri"/>
              <a:cs typeface="Calibri"/>
            </a:endParaRPr>
          </a:p>
          <a:p>
            <a:pPr marL="361315" indent="-285115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361315" algn="l"/>
              </a:tabLst>
            </a:pPr>
            <a:r>
              <a:rPr lang="en-NZ" sz="1600" spc="-10" dirty="0">
                <a:latin typeface="Calibri"/>
                <a:cs typeface="Calibri"/>
              </a:rPr>
              <a:t>Round 3 at </a:t>
            </a:r>
            <a:r>
              <a:rPr lang="en-AU" sz="1600" spc="-10" dirty="0">
                <a:latin typeface="Calibri"/>
                <a:cs typeface="Calibri"/>
              </a:rPr>
              <a:t>Wairakei Golf and Sanctuary</a:t>
            </a:r>
            <a:endParaRPr lang="en-NZ" sz="1600" spc="-10" dirty="0">
              <a:latin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8B9604-B389-4577-1C5D-A1C895AFBC2F}"/>
              </a:ext>
            </a:extLst>
          </p:cNvPr>
          <p:cNvSpPr txBox="1"/>
          <p:nvPr/>
        </p:nvSpPr>
        <p:spPr>
          <a:xfrm>
            <a:off x="359067" y="1066801"/>
            <a:ext cx="573693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>
              <a:lnSpc>
                <a:spcPct val="100000"/>
              </a:lnSpc>
              <a:spcBef>
                <a:spcPts val="5"/>
              </a:spcBef>
            </a:pPr>
            <a:r>
              <a:rPr lang="en-AU" b="1" spc="-25" dirty="0">
                <a:latin typeface="Calibri"/>
                <a:cs typeface="Calibri"/>
              </a:rPr>
              <a:t>THURSDAY </a:t>
            </a:r>
            <a:r>
              <a:rPr lang="en-AU" b="1" spc="-45" dirty="0">
                <a:latin typeface="Calibri"/>
                <a:cs typeface="Calibri"/>
              </a:rPr>
              <a:t>13</a:t>
            </a:r>
            <a:r>
              <a:rPr lang="en-AU" b="1" baseline="25462" dirty="0">
                <a:latin typeface="Calibri"/>
                <a:cs typeface="Calibri"/>
              </a:rPr>
              <a:t>TH</a:t>
            </a:r>
            <a:r>
              <a:rPr lang="en-AU" b="1" spc="157" baseline="25462" dirty="0">
                <a:latin typeface="Calibri"/>
                <a:cs typeface="Calibri"/>
              </a:rPr>
              <a:t> </a:t>
            </a:r>
            <a:r>
              <a:rPr lang="en-AU" b="1" spc="-25" dirty="0">
                <a:latin typeface="Calibri"/>
                <a:cs typeface="Calibri"/>
              </a:rPr>
              <a:t>FEBRUARY</a:t>
            </a:r>
            <a:endParaRPr lang="en-AU" dirty="0">
              <a:latin typeface="Calibri"/>
              <a:cs typeface="Calibri"/>
            </a:endParaRPr>
          </a:p>
          <a:p>
            <a:pPr marL="361315" indent="-285115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361315" algn="l"/>
              </a:tabLst>
            </a:pPr>
            <a:r>
              <a:rPr lang="en-AU" sz="1600" spc="-10" dirty="0">
                <a:latin typeface="Calibri"/>
                <a:cs typeface="Calibri"/>
              </a:rPr>
              <a:t>Closing round hosted at Wairakei Golf and Sanctuary</a:t>
            </a:r>
          </a:p>
          <a:p>
            <a:pPr marL="76200">
              <a:lnSpc>
                <a:spcPct val="100000"/>
              </a:lnSpc>
              <a:spcBef>
                <a:spcPts val="10"/>
              </a:spcBef>
              <a:tabLst>
                <a:tab pos="361315" algn="l"/>
              </a:tabLst>
            </a:pPr>
            <a:endParaRPr lang="en-AU" sz="1800" spc="-10" dirty="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5"/>
              </a:spcBef>
            </a:pPr>
            <a:r>
              <a:rPr lang="en-AU" b="1" spc="-25" dirty="0">
                <a:latin typeface="Calibri"/>
                <a:cs typeface="Calibri"/>
              </a:rPr>
              <a:t>FRIDAY</a:t>
            </a:r>
            <a:r>
              <a:rPr lang="en-AU" b="1" spc="-45" dirty="0">
                <a:latin typeface="Calibri"/>
                <a:cs typeface="Calibri"/>
              </a:rPr>
              <a:t> 14</a:t>
            </a:r>
            <a:r>
              <a:rPr lang="en-AU" b="1" baseline="25462" dirty="0">
                <a:latin typeface="Calibri"/>
                <a:cs typeface="Calibri"/>
              </a:rPr>
              <a:t>TH</a:t>
            </a:r>
            <a:r>
              <a:rPr lang="en-AU" b="1" spc="157" baseline="25462" dirty="0">
                <a:latin typeface="Calibri"/>
                <a:cs typeface="Calibri"/>
              </a:rPr>
              <a:t> </a:t>
            </a:r>
            <a:r>
              <a:rPr lang="en-AU" b="1" spc="-25" dirty="0">
                <a:latin typeface="Calibri"/>
                <a:cs typeface="Calibri"/>
              </a:rPr>
              <a:t>FEBRUARY</a:t>
            </a:r>
            <a:endParaRPr lang="en-AU" dirty="0">
              <a:latin typeface="Calibri"/>
              <a:cs typeface="Calibri"/>
            </a:endParaRPr>
          </a:p>
          <a:p>
            <a:pPr marL="361315" indent="-285115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361315" algn="l"/>
              </a:tabLst>
            </a:pPr>
            <a:r>
              <a:rPr lang="en-AU" sz="1600" spc="-10" dirty="0">
                <a:latin typeface="Calibri"/>
                <a:cs typeface="Calibri"/>
              </a:rPr>
              <a:t>Head back to Auckland with a stop at the airport or onward tour.</a:t>
            </a:r>
            <a:r>
              <a:rPr lang="en-AU" sz="1800" spc="-10" dirty="0">
                <a:latin typeface="Calibri"/>
                <a:cs typeface="Calibri"/>
              </a:rPr>
              <a:t>	</a:t>
            </a:r>
            <a:endParaRPr lang="en-AU" sz="1800" dirty="0">
              <a:latin typeface="Calibri"/>
              <a:cs typeface="Calibri"/>
            </a:endParaRPr>
          </a:p>
        </p:txBody>
      </p:sp>
      <p:pic>
        <p:nvPicPr>
          <p:cNvPr id="15" name="Picture 14" descr="A golf course with a fence&#10;&#10;Description automatically generated">
            <a:extLst>
              <a:ext uri="{FF2B5EF4-FFF2-40B4-BE49-F238E27FC236}">
                <a16:creationId xmlns:a16="http://schemas.microsoft.com/office/drawing/2014/main" id="{DCA7AE32-144D-2B78-2EC2-AD1211C54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662" y="293369"/>
            <a:ext cx="4595040" cy="6271262"/>
          </a:xfrm>
          <a:prstGeom prst="rect">
            <a:avLst/>
          </a:prstGeom>
        </p:spPr>
      </p:pic>
      <p:pic>
        <p:nvPicPr>
          <p:cNvPr id="19" name="Picture 18" descr="A golf course with sand bunkers&#10;&#10;Description automatically generated">
            <a:extLst>
              <a:ext uri="{FF2B5EF4-FFF2-40B4-BE49-F238E27FC236}">
                <a16:creationId xmlns:a16="http://schemas.microsoft.com/office/drawing/2014/main" id="{369C54B3-AF96-308B-C7CD-5F6E12023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17" y="2812912"/>
            <a:ext cx="6284983" cy="375171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c83d00d-2c4a-4802-820b-c27de8c6824d">
      <UserInfo>
        <DisplayName>Wayne Scholtz</DisplayName>
        <AccountId>12</AccountId>
        <AccountType/>
      </UserInfo>
      <UserInfo>
        <DisplayName>Doug Thomson (CXG)</DisplayName>
        <AccountId>9</AccountId>
        <AccountType/>
      </UserInfo>
    </SharedWithUsers>
    <TaxCatchAll xmlns="6c83d00d-2c4a-4802-820b-c27de8c6824d" xsi:nil="true"/>
    <lcf76f155ced4ddcb4097134ff3c332f xmlns="f476b279-91f2-493f-b485-ce82267870c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B71D1690F3DA47B791336E8024EF62" ma:contentTypeVersion="14" ma:contentTypeDescription="Create a new document." ma:contentTypeScope="" ma:versionID="437a0cb1825a41a03d8bae08050f6d20">
  <xsd:schema xmlns:xsd="http://www.w3.org/2001/XMLSchema" xmlns:xs="http://www.w3.org/2001/XMLSchema" xmlns:p="http://schemas.microsoft.com/office/2006/metadata/properties" xmlns:ns2="f476b279-91f2-493f-b485-ce82267870c9" xmlns:ns3="6c83d00d-2c4a-4802-820b-c27de8c6824d" targetNamespace="http://schemas.microsoft.com/office/2006/metadata/properties" ma:root="true" ma:fieldsID="e94f4a40d2ec1da0fececdf5094bd119" ns2:_="" ns3:_="">
    <xsd:import namespace="f476b279-91f2-493f-b485-ce82267870c9"/>
    <xsd:import namespace="6c83d00d-2c4a-4802-820b-c27de8c682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76b279-91f2-493f-b485-ce82267870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aed96d7-b55c-4480-abdb-75d68488a7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3d00d-2c4a-4802-820b-c27de8c6824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59dbe99-755a-4910-a8e3-3a2d9beeb9ac}" ma:internalName="TaxCatchAll" ma:showField="CatchAllData" ma:web="6c83d00d-2c4a-4802-820b-c27de8c682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7156B3-399F-49AC-A113-BDC5F5A9B4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E5D62A-DEF7-411D-B66A-94D8D1079EC8}">
  <ds:schemaRefs>
    <ds:schemaRef ds:uri="http://schemas.microsoft.com/office/2006/metadata/properties"/>
    <ds:schemaRef ds:uri="http://www.w3.org/XML/1998/namespace"/>
    <ds:schemaRef ds:uri="http://purl.org/dc/terms/"/>
    <ds:schemaRef ds:uri="6c83d00d-2c4a-4802-820b-c27de8c6824d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f476b279-91f2-493f-b485-ce82267870c9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3989BAC-C02F-4FC8-8DE8-E173C0000F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76b279-91f2-493f-b485-ce82267870c9"/>
    <ds:schemaRef ds:uri="6c83d00d-2c4a-4802-820b-c27de8c682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</TotalTime>
  <Words>469</Words>
  <Application>Microsoft Macintosh PowerPoint</Application>
  <PresentationFormat>Widescreen</PresentationFormat>
  <Paragraphs>33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Presentation</vt:lpstr>
      <vt:lpstr>Team New Zealand</vt:lpstr>
      <vt:lpstr>HISTORY OF THE TRANS-TASMAN CUP</vt:lpstr>
      <vt:lpstr>2025 HOSTING VENUE – Wairakei Golf and Sanctuary Estate</vt:lpstr>
      <vt:lpstr>SATURDAY 8TH FEBRUARY</vt:lpstr>
      <vt:lpstr>SUNDAY 9TH FEBRUARY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TRANSTASMAN GOLF CHALLENGE 2018</dc:title>
  <dc:creator>Ken Buck</dc:creator>
  <cp:lastModifiedBy>Wayne Scholtz</cp:lastModifiedBy>
  <cp:revision>139</cp:revision>
  <cp:lastPrinted>2024-04-28T23:55:38Z</cp:lastPrinted>
  <dcterms:created xsi:type="dcterms:W3CDTF">2024-04-21T01:37:39Z</dcterms:created>
  <dcterms:modified xsi:type="dcterms:W3CDTF">2024-07-30T22:20:18Z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2024-04-19T00:00:00Z</vt:filetime>
  </property>
  <property fmtid="{D5CDD505-2E9C-101B-9397-08002B2CF9AE}" pid="3" name="Creator">
    <vt:lpwstr>Acrobat PDFMaker 24 for PowerPoint</vt:lpwstr>
  </property>
  <property fmtid="{D5CDD505-2E9C-101B-9397-08002B2CF9AE}" pid="4" name="LastSaved">
    <vt:filetime>2024-04-21T00:00:00Z</vt:filetime>
  </property>
  <property fmtid="{D5CDD505-2E9C-101B-9397-08002B2CF9AE}" pid="5" name="Producer">
    <vt:lpwstr>Adobe PDF Library 24.2.207</vt:lpwstr>
  </property>
  <property fmtid="{D5CDD505-2E9C-101B-9397-08002B2CF9AE}" pid="6" name="ContentTypeId">
    <vt:lpwstr>0x010100E9B71D1690F3DA47B791336E8024EF62</vt:lpwstr>
  </property>
  <property fmtid="{D5CDD505-2E9C-101B-9397-08002B2CF9AE}" pid="7" name="MediaServiceImageTags">
    <vt:lpwstr/>
  </property>
</Properties>
</file>